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78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27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444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983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70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506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73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43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36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4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42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17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0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07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32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99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AD25C-DED6-4247-9036-87A648FE1622}" type="datetimeFigureOut">
              <a:rPr lang="tr-TR" smtClean="0"/>
              <a:t>24.10.2020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8E592BD-64AA-41D7-ADF5-8BDE9B9AC6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7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4822" y="1801678"/>
            <a:ext cx="6686549" cy="169708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1. ÜNİTE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İNTERNET VE WEB SERVİSLERİ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chemeClr val="tx1"/>
                </a:solidFill>
              </a:rPr>
              <a:t>Beşir DAĞHAN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</a:rPr>
              <a:t>Bilişim Teknolojileri Öğretmeni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53361"/>
          </a:xfrm>
        </p:spPr>
        <p:txBody>
          <a:bodyPr/>
          <a:lstStyle/>
          <a:p>
            <a:r>
              <a:rPr lang="tr-TR" b="1" dirty="0"/>
              <a:t>İnternet ve Web Servisleri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3168" y="1609165"/>
            <a:ext cx="7685679" cy="377762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Akıllı cihazların da hayatımıza hızla girmesiyle bazılarımız </a:t>
            </a:r>
            <a:r>
              <a:rPr lang="tr-TR" dirty="0" smtClean="0">
                <a:solidFill>
                  <a:schemeClr val="tx1"/>
                </a:solidFill>
              </a:rPr>
              <a:t>için gittiğimiz </a:t>
            </a:r>
            <a:r>
              <a:rPr lang="tr-TR" dirty="0">
                <a:solidFill>
                  <a:schemeClr val="tx1"/>
                </a:solidFill>
              </a:rPr>
              <a:t>her yerde oyun oynamak vazgeçilmez bir tutku oldu.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Bununla </a:t>
            </a:r>
            <a:r>
              <a:rPr lang="tr-TR" dirty="0">
                <a:solidFill>
                  <a:schemeClr val="tx1"/>
                </a:solidFill>
              </a:rPr>
              <a:t>birlikte bilgisayar ya da </a:t>
            </a:r>
            <a:r>
              <a:rPr lang="tr-TR" dirty="0" smtClean="0">
                <a:solidFill>
                  <a:schemeClr val="tx1"/>
                </a:solidFill>
              </a:rPr>
              <a:t>mobil cihazımızı </a:t>
            </a:r>
            <a:r>
              <a:rPr lang="tr-TR" dirty="0">
                <a:solidFill>
                  <a:schemeClr val="tx1"/>
                </a:solidFill>
              </a:rPr>
              <a:t>açtığımızda İnternet’i bilgi aramak, alışveriş yapmak, arkadaşlarımızla sohbet </a:t>
            </a:r>
            <a:r>
              <a:rPr lang="tr-TR" dirty="0" smtClean="0">
                <a:solidFill>
                  <a:schemeClr val="tx1"/>
                </a:solidFill>
              </a:rPr>
              <a:t>etmek, arkadaşlarımızın </a:t>
            </a:r>
            <a:r>
              <a:rPr lang="tr-TR" dirty="0">
                <a:solidFill>
                  <a:schemeClr val="tx1"/>
                </a:solidFill>
              </a:rPr>
              <a:t>paylaşımlarını beğenmek, paylaşımlara yorum yazmak ve daha birçok farklı </a:t>
            </a:r>
            <a:r>
              <a:rPr lang="tr-TR" dirty="0" smtClean="0">
                <a:solidFill>
                  <a:schemeClr val="tx1"/>
                </a:solidFill>
              </a:rPr>
              <a:t>amaçla kullanıyoruz </a:t>
            </a:r>
            <a:r>
              <a:rPr lang="tr-TR" dirty="0">
                <a:solidFill>
                  <a:schemeClr val="tx1"/>
                </a:solidFill>
              </a:rPr>
              <a:t>değil mi?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Peki </a:t>
            </a:r>
            <a:r>
              <a:rPr lang="tr-TR" dirty="0">
                <a:solidFill>
                  <a:schemeClr val="tx1"/>
                </a:solidFill>
              </a:rPr>
              <a:t>hiç düşündünüz mü? İnternet nasıl çalışır, nasıl geliştirilir?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384" y="4262718"/>
            <a:ext cx="3436016" cy="215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1448" y="261039"/>
            <a:ext cx="6589199" cy="1280890"/>
          </a:xfrm>
        </p:spPr>
        <p:txBody>
          <a:bodyPr/>
          <a:lstStyle/>
          <a:p>
            <a:r>
              <a:rPr lang="tr-TR" dirty="0" smtClean="0"/>
              <a:t>Web Tarayıcıları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6956" y="1192305"/>
            <a:ext cx="7483973" cy="413273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İnternet’e bağlanmak için hepimiz birer web tarayıcısı (browser) kullanıyoruz. Fakat kullanmış </a:t>
            </a:r>
            <a:r>
              <a:rPr lang="tr-TR" dirty="0" smtClean="0">
                <a:solidFill>
                  <a:schemeClr val="tx1"/>
                </a:solidFill>
              </a:rPr>
              <a:t>olduğumuz web </a:t>
            </a:r>
            <a:r>
              <a:rPr lang="tr-TR" dirty="0">
                <a:solidFill>
                  <a:schemeClr val="tx1"/>
                </a:solidFill>
              </a:rPr>
              <a:t>tarayıcılar farklılık gösterebiliyor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>
                <a:solidFill>
                  <a:schemeClr val="tx1"/>
                </a:solidFill>
              </a:rPr>
              <a:t>Ağustos 2017 verilerine göre dünya genelinde en </a:t>
            </a:r>
            <a:r>
              <a:rPr lang="tr-TR" dirty="0" smtClean="0">
                <a:solidFill>
                  <a:schemeClr val="tx1"/>
                </a:solidFill>
              </a:rPr>
              <a:t>çok kullanılan </a:t>
            </a:r>
            <a:r>
              <a:rPr lang="tr-TR" dirty="0">
                <a:solidFill>
                  <a:schemeClr val="tx1"/>
                </a:solidFill>
              </a:rPr>
              <a:t>tarayıcılar </a:t>
            </a:r>
            <a:r>
              <a:rPr lang="tr-TR" dirty="0" err="1">
                <a:solidFill>
                  <a:schemeClr val="tx1"/>
                </a:solidFill>
              </a:rPr>
              <a:t>Chrome</a:t>
            </a:r>
            <a:r>
              <a:rPr lang="tr-TR" dirty="0">
                <a:solidFill>
                  <a:schemeClr val="tx1"/>
                </a:solidFill>
              </a:rPr>
              <a:t>, Safari, Internet Explorer, </a:t>
            </a:r>
            <a:r>
              <a:rPr lang="tr-TR" dirty="0" err="1">
                <a:solidFill>
                  <a:schemeClr val="tx1"/>
                </a:solidFill>
              </a:rPr>
              <a:t>Firefox</a:t>
            </a:r>
            <a:r>
              <a:rPr lang="tr-TR" dirty="0">
                <a:solidFill>
                  <a:schemeClr val="tx1"/>
                </a:solidFill>
              </a:rPr>
              <a:t>, Opera olarak </a:t>
            </a:r>
            <a:r>
              <a:rPr lang="tr-TR" dirty="0" smtClean="0">
                <a:solidFill>
                  <a:schemeClr val="tx1"/>
                </a:solidFill>
              </a:rPr>
              <a:t>sıralanmaktadır.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962" y="3010264"/>
            <a:ext cx="7478169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1448" y="220698"/>
            <a:ext cx="6589199" cy="1280890"/>
          </a:xfrm>
        </p:spPr>
        <p:txBody>
          <a:bodyPr/>
          <a:lstStyle/>
          <a:p>
            <a:r>
              <a:rPr lang="tr-TR" dirty="0"/>
              <a:t>Web Tarayıcıları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3509" y="1030942"/>
            <a:ext cx="7483973" cy="413273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Bir web tarayıcısı bizim görüntülemek istediğimiz siteyi ya da kaynağı, sitenin yüklü olduğu </a:t>
            </a:r>
            <a:r>
              <a:rPr lang="tr-TR" dirty="0" smtClean="0">
                <a:solidFill>
                  <a:schemeClr val="tx1"/>
                </a:solidFill>
              </a:rPr>
              <a:t>bilgisayardan ya </a:t>
            </a:r>
            <a:r>
              <a:rPr lang="tr-TR" dirty="0">
                <a:solidFill>
                  <a:schemeClr val="tx1"/>
                </a:solidFill>
              </a:rPr>
              <a:t>da sunucudan çağırarak (istek yaparak) ekrana yansıtır. Dolayısı ile web </a:t>
            </a:r>
            <a:r>
              <a:rPr lang="tr-TR" dirty="0" smtClean="0">
                <a:solidFill>
                  <a:schemeClr val="tx1"/>
                </a:solidFill>
              </a:rPr>
              <a:t>tarayıcısının bulunduğu </a:t>
            </a:r>
            <a:r>
              <a:rPr lang="tr-TR" dirty="0">
                <a:solidFill>
                  <a:schemeClr val="tx1"/>
                </a:solidFill>
              </a:rPr>
              <a:t>bilgisayar istemci, görüntülenmek istenen sitenin yüklü olduğu bilgisayar ise sunucu </a:t>
            </a:r>
            <a:r>
              <a:rPr lang="tr-TR" dirty="0" smtClean="0">
                <a:solidFill>
                  <a:schemeClr val="tx1"/>
                </a:solidFill>
              </a:rPr>
              <a:t>olarak adlandırılır.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Şimdi </a:t>
            </a:r>
            <a:r>
              <a:rPr lang="tr-TR" dirty="0">
                <a:solidFill>
                  <a:schemeClr val="tx1"/>
                </a:solidFill>
              </a:rPr>
              <a:t>bir örnek üzerinde bu durumu senaryolaştıralım: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• </a:t>
            </a:r>
            <a:r>
              <a:rPr lang="tr-TR" dirty="0" err="1">
                <a:solidFill>
                  <a:schemeClr val="tx1"/>
                </a:solidFill>
              </a:rPr>
              <a:t>Chrome</a:t>
            </a:r>
            <a:r>
              <a:rPr lang="tr-TR" dirty="0">
                <a:solidFill>
                  <a:schemeClr val="tx1"/>
                </a:solidFill>
              </a:rPr>
              <a:t> web tarayıcısını </a:t>
            </a:r>
            <a:r>
              <a:rPr lang="tr-TR" dirty="0" smtClean="0">
                <a:solidFill>
                  <a:schemeClr val="tx1"/>
                </a:solidFill>
              </a:rPr>
              <a:t>açınız.</a:t>
            </a: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• Tarayıcınızın adres satırına http://www.google.com </a:t>
            </a:r>
            <a:r>
              <a:rPr lang="tr-TR" dirty="0" smtClean="0">
                <a:solidFill>
                  <a:schemeClr val="tx1"/>
                </a:solidFill>
              </a:rPr>
              <a:t>yazınız </a:t>
            </a:r>
            <a:r>
              <a:rPr lang="tr-TR" dirty="0">
                <a:solidFill>
                  <a:schemeClr val="tx1"/>
                </a:solidFill>
              </a:rPr>
              <a:t>ve site açıldı.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• Bu durumda sizin </a:t>
            </a:r>
            <a:r>
              <a:rPr lang="tr-TR" dirty="0" smtClean="0">
                <a:solidFill>
                  <a:schemeClr val="tx1"/>
                </a:solidFill>
              </a:rPr>
              <a:t>bilgisayarınız </a:t>
            </a:r>
            <a:r>
              <a:rPr lang="tr-TR" dirty="0">
                <a:solidFill>
                  <a:schemeClr val="tx1"/>
                </a:solidFill>
              </a:rPr>
              <a:t>istemci, </a:t>
            </a:r>
            <a:r>
              <a:rPr lang="tr-TR" dirty="0" err="1">
                <a:solidFill>
                  <a:schemeClr val="tx1"/>
                </a:solidFill>
              </a:rPr>
              <a:t>google</a:t>
            </a:r>
            <a:r>
              <a:rPr lang="tr-TR" dirty="0">
                <a:solidFill>
                  <a:schemeClr val="tx1"/>
                </a:solidFill>
              </a:rPr>
              <a:t> web sitesi </a:t>
            </a:r>
            <a:r>
              <a:rPr lang="tr-TR" dirty="0" smtClean="0">
                <a:solidFill>
                  <a:schemeClr val="tx1"/>
                </a:solidFill>
              </a:rPr>
              <a:t>kaynak </a:t>
            </a:r>
            <a:r>
              <a:rPr lang="tr-TR" dirty="0">
                <a:solidFill>
                  <a:schemeClr val="tx1"/>
                </a:solidFill>
              </a:rPr>
              <a:t>oldu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88" y="4454781"/>
            <a:ext cx="3263153" cy="1781853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202827" y="4333758"/>
            <a:ext cx="3665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Google </a:t>
            </a:r>
            <a:r>
              <a:rPr lang="tr-TR" dirty="0"/>
              <a:t>Türkiye web sitesinin </a:t>
            </a:r>
            <a:r>
              <a:rPr lang="tr-TR" dirty="0" smtClean="0"/>
              <a:t>ip adresi </a:t>
            </a:r>
            <a:r>
              <a:rPr lang="tr-TR" dirty="0"/>
              <a:t>216 58 209 195’tir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Akılda daha kalıcı olması için “alan</a:t>
            </a:r>
          </a:p>
          <a:p>
            <a:r>
              <a:rPr lang="tr-TR" dirty="0" smtClean="0"/>
              <a:t>adı </a:t>
            </a:r>
            <a:r>
              <a:rPr lang="tr-TR" dirty="0"/>
              <a:t>sunucuları” http://www.google.com.tr adresi ile 216 58 209 195 ipsini eşleştirilir.</a:t>
            </a:r>
          </a:p>
        </p:txBody>
      </p:sp>
    </p:spTree>
    <p:extLst>
      <p:ext uri="{BB962C8B-B14F-4D97-AF65-F5344CB8AC3E}">
        <p14:creationId xmlns:p14="http://schemas.microsoft.com/office/powerpoint/2010/main" val="32380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1448" y="220698"/>
            <a:ext cx="6589199" cy="1280890"/>
          </a:xfrm>
        </p:spPr>
        <p:txBody>
          <a:bodyPr/>
          <a:lstStyle/>
          <a:p>
            <a:r>
              <a:rPr lang="tr-TR" dirty="0"/>
              <a:t>Web Tarayıcıları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7298" y="1165412"/>
            <a:ext cx="7483973" cy="413273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Gündelik yaşamımızda web tarayıcılarını hangi amaç için kullanırsak kullanalım web </a:t>
            </a:r>
            <a:r>
              <a:rPr lang="tr-TR" dirty="0" smtClean="0">
                <a:solidFill>
                  <a:schemeClr val="tx1"/>
                </a:solidFill>
              </a:rPr>
              <a:t>tarayıcıları aslında </a:t>
            </a:r>
            <a:r>
              <a:rPr lang="tr-TR" dirty="0">
                <a:solidFill>
                  <a:schemeClr val="tx1"/>
                </a:solidFill>
              </a:rPr>
              <a:t>arka planda aynı işlemleri yapar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Yani bizlerin kaynak olarak isimlendirdiğimiz resim, </a:t>
            </a:r>
            <a:r>
              <a:rPr lang="tr-TR" dirty="0" smtClean="0">
                <a:solidFill>
                  <a:schemeClr val="tx1"/>
                </a:solidFill>
              </a:rPr>
              <a:t>metin, animasyonları </a:t>
            </a:r>
            <a:r>
              <a:rPr lang="tr-TR" dirty="0">
                <a:solidFill>
                  <a:schemeClr val="tx1"/>
                </a:solidFill>
              </a:rPr>
              <a:t>görüntüleme ve bu kaynaklar üzerinde ekleme, silme, düzenleme yapmamıza olanak sağlar.</a:t>
            </a:r>
          </a:p>
          <a:p>
            <a:r>
              <a:rPr lang="tr-TR" dirty="0">
                <a:solidFill>
                  <a:schemeClr val="tx1"/>
                </a:solidFill>
              </a:rPr>
              <a:t>Bunun yanı sıra site tarafından izin verilmişse görüntülediğimiz kaynakları kendi </a:t>
            </a:r>
            <a:r>
              <a:rPr lang="tr-TR" dirty="0" smtClean="0">
                <a:solidFill>
                  <a:schemeClr val="tx1"/>
                </a:solidFill>
              </a:rPr>
              <a:t>bilgisayarımıza indirmemiz </a:t>
            </a:r>
            <a:r>
              <a:rPr lang="tr-TR" dirty="0">
                <a:solidFill>
                  <a:schemeClr val="tx1"/>
                </a:solidFill>
              </a:rPr>
              <a:t>için aracı görevi üstlenir.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Son </a:t>
            </a:r>
            <a:r>
              <a:rPr lang="tr-TR" dirty="0">
                <a:solidFill>
                  <a:schemeClr val="tx1"/>
                </a:solidFill>
              </a:rPr>
              <a:t>olarak siz İnternet’te gezinirken ziyaret etmiş olduğunuz </a:t>
            </a:r>
            <a:r>
              <a:rPr lang="tr-TR" dirty="0" smtClean="0">
                <a:solidFill>
                  <a:schemeClr val="tx1"/>
                </a:solidFill>
              </a:rPr>
              <a:t>sitelerin ve </a:t>
            </a:r>
            <a:r>
              <a:rPr lang="tr-TR" dirty="0">
                <a:solidFill>
                  <a:schemeClr val="tx1"/>
                </a:solidFill>
              </a:rPr>
              <a:t>bu siteleri gezerken girmiş olduğunuz verilerin bilgilerini sonradan size hatırlatmak üzere tutar.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893" y="4629150"/>
            <a:ext cx="2985995" cy="191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7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1448" y="220698"/>
            <a:ext cx="6589199" cy="868514"/>
          </a:xfrm>
        </p:spPr>
        <p:txBody>
          <a:bodyPr/>
          <a:lstStyle/>
          <a:p>
            <a:r>
              <a:rPr lang="tr-TR" b="1" dirty="0"/>
              <a:t>Web Teknolojileri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3850" y="1232646"/>
            <a:ext cx="7483973" cy="5114365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World </a:t>
            </a:r>
            <a:r>
              <a:rPr lang="tr-TR" dirty="0" err="1">
                <a:solidFill>
                  <a:schemeClr val="tx1"/>
                </a:solidFill>
              </a:rPr>
              <a:t>Wide</a:t>
            </a:r>
            <a:r>
              <a:rPr lang="tr-TR" dirty="0">
                <a:solidFill>
                  <a:schemeClr val="tx1"/>
                </a:solidFill>
              </a:rPr>
              <a:t> Web (www), Tim </a:t>
            </a:r>
            <a:r>
              <a:rPr lang="tr-TR" dirty="0" err="1">
                <a:solidFill>
                  <a:schemeClr val="tx1"/>
                </a:solidFill>
              </a:rPr>
              <a:t>Berners</a:t>
            </a:r>
            <a:r>
              <a:rPr lang="tr-TR" dirty="0">
                <a:solidFill>
                  <a:schemeClr val="tx1"/>
                </a:solidFill>
              </a:rPr>
              <a:t>-Lee tarafından 1989 yılında icat edilmiştir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O günden bugüne İnternet </a:t>
            </a:r>
            <a:r>
              <a:rPr lang="tr-TR" dirty="0">
                <a:solidFill>
                  <a:schemeClr val="tx1"/>
                </a:solidFill>
              </a:rPr>
              <a:t>ve ilgili teknolojilerde pek çok gelişme ve değişim meydana gelmiştir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>
                <a:solidFill>
                  <a:schemeClr val="tx1"/>
                </a:solidFill>
              </a:rPr>
              <a:t>Örneğin </a:t>
            </a:r>
            <a:r>
              <a:rPr lang="tr-TR" dirty="0" smtClean="0">
                <a:solidFill>
                  <a:schemeClr val="tx1"/>
                </a:solidFill>
              </a:rPr>
              <a:t>geçmişte tarayıcılarda </a:t>
            </a:r>
            <a:r>
              <a:rPr lang="tr-TR" dirty="0">
                <a:solidFill>
                  <a:schemeClr val="tx1"/>
                </a:solidFill>
              </a:rPr>
              <a:t>sadece metin görüntüleyebiliyor ve başka herhangi bir işlem gerçekleştiremiyorduk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İşte web </a:t>
            </a:r>
            <a:r>
              <a:rPr lang="tr-TR" dirty="0">
                <a:solidFill>
                  <a:schemeClr val="tx1"/>
                </a:solidFill>
              </a:rPr>
              <a:t>teknolojisinin bu ilk versiyonu </a:t>
            </a:r>
            <a:r>
              <a:rPr lang="tr-TR" b="1" dirty="0">
                <a:solidFill>
                  <a:schemeClr val="tx1"/>
                </a:solidFill>
              </a:rPr>
              <a:t>Web 1.0 </a:t>
            </a:r>
            <a:r>
              <a:rPr lang="tr-TR" dirty="0">
                <a:solidFill>
                  <a:schemeClr val="tx1"/>
                </a:solidFill>
              </a:rPr>
              <a:t>olarak adlandırılmaktadır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Daha sonra web </a:t>
            </a:r>
            <a:r>
              <a:rPr lang="tr-TR" dirty="0" smtClean="0">
                <a:solidFill>
                  <a:schemeClr val="tx1"/>
                </a:solidFill>
              </a:rPr>
              <a:t>teknolojileri; tarayıcıda </a:t>
            </a:r>
            <a:r>
              <a:rPr lang="tr-TR" dirty="0">
                <a:solidFill>
                  <a:schemeClr val="tx1"/>
                </a:solidFill>
              </a:rPr>
              <a:t>görüntülediğimiz site üzerinde yeni kaynaklar ekleme, kaynaklar üzerinde değişiklik </a:t>
            </a:r>
            <a:r>
              <a:rPr lang="tr-TR" dirty="0" smtClean="0">
                <a:solidFill>
                  <a:schemeClr val="tx1"/>
                </a:solidFill>
              </a:rPr>
              <a:t>yapma gibi </a:t>
            </a:r>
            <a:r>
              <a:rPr lang="tr-TR" dirty="0">
                <a:solidFill>
                  <a:schemeClr val="tx1"/>
                </a:solidFill>
              </a:rPr>
              <a:t>olanaklar sağlamaya başladı. Bu İnternet teknolojisi ise </a:t>
            </a:r>
            <a:r>
              <a:rPr lang="tr-TR" b="1" dirty="0">
                <a:solidFill>
                  <a:schemeClr val="tx1"/>
                </a:solidFill>
              </a:rPr>
              <a:t>Web 2.0 </a:t>
            </a:r>
            <a:r>
              <a:rPr lang="tr-TR" dirty="0">
                <a:solidFill>
                  <a:schemeClr val="tx1"/>
                </a:solidFill>
              </a:rPr>
              <a:t>olarak adlandırılmaktadır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Web teknolojileri kullanıcıların geçmişlerine bakarak kullanıcıya özgü içerik sunabiliyor.</a:t>
            </a:r>
            <a:r>
              <a:rPr lang="tr-TR" dirty="0">
                <a:solidFill>
                  <a:schemeClr val="tx1"/>
                </a:solidFill>
              </a:rPr>
              <a:t> İşte bu web teknolojisi de </a:t>
            </a:r>
            <a:r>
              <a:rPr lang="tr-TR" b="1" dirty="0">
                <a:solidFill>
                  <a:schemeClr val="tx1"/>
                </a:solidFill>
              </a:rPr>
              <a:t>akıllı web </a:t>
            </a:r>
            <a:r>
              <a:rPr lang="tr-TR" dirty="0">
                <a:solidFill>
                  <a:schemeClr val="tx1"/>
                </a:solidFill>
              </a:rPr>
              <a:t>ya da </a:t>
            </a:r>
            <a:r>
              <a:rPr lang="tr-TR" b="1" dirty="0">
                <a:solidFill>
                  <a:schemeClr val="tx1"/>
                </a:solidFill>
              </a:rPr>
              <a:t>anlamsal ağ </a:t>
            </a:r>
            <a:r>
              <a:rPr lang="tr-TR" dirty="0">
                <a:solidFill>
                  <a:schemeClr val="tx1"/>
                </a:solidFill>
              </a:rPr>
              <a:t>yani Web 3.0 </a:t>
            </a:r>
            <a:r>
              <a:rPr lang="tr-TR" dirty="0" smtClean="0">
                <a:solidFill>
                  <a:schemeClr val="tx1"/>
                </a:solidFill>
              </a:rPr>
              <a:t>olarak adlandırılmaktadır</a:t>
            </a:r>
            <a:r>
              <a:rPr lang="tr-TR" dirty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8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1448" y="153463"/>
            <a:ext cx="6589199" cy="868514"/>
          </a:xfrm>
        </p:spPr>
        <p:txBody>
          <a:bodyPr/>
          <a:lstStyle/>
          <a:p>
            <a:r>
              <a:rPr lang="tr-TR" b="1" dirty="0"/>
              <a:t>Web Teknolojileri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08" y="2848109"/>
            <a:ext cx="7468642" cy="3848527"/>
          </a:xfrm>
        </p:spPr>
      </p:pic>
      <p:sp>
        <p:nvSpPr>
          <p:cNvPr id="5" name="Metin kutusu 4"/>
          <p:cNvSpPr txBox="1"/>
          <p:nvPr/>
        </p:nvSpPr>
        <p:spPr>
          <a:xfrm>
            <a:off x="1371008" y="845422"/>
            <a:ext cx="74686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/>
              <a:t>İnternet’te bizim yapabildiklerimizin yanında bir </a:t>
            </a:r>
            <a:r>
              <a:rPr lang="tr-TR" dirty="0" smtClean="0"/>
              <a:t>de İnternet’in </a:t>
            </a:r>
            <a:r>
              <a:rPr lang="tr-TR" dirty="0"/>
              <a:t>bizim için bizden habersiz olarak yapabildikleri var.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Örneğin </a:t>
            </a:r>
            <a:r>
              <a:rPr lang="tr-TR" dirty="0"/>
              <a:t>Google’da </a:t>
            </a:r>
            <a:r>
              <a:rPr lang="tr-TR" dirty="0" smtClean="0"/>
              <a:t>arama yaparken bir kelime </a:t>
            </a:r>
            <a:r>
              <a:rPr lang="tr-TR" dirty="0"/>
              <a:t>yazıyoruz Google tamamlıyor. Aynı şekilde bir alışveriş sitesinden futbol ayakkabısı ya da </a:t>
            </a:r>
            <a:r>
              <a:rPr lang="tr-TR" dirty="0" smtClean="0"/>
              <a:t>elbise beğeniyorsunuz</a:t>
            </a:r>
            <a:r>
              <a:rPr lang="tr-TR" dirty="0"/>
              <a:t>. Bir sonraki web tarayıcınızı açtığınızda benzer ürünlerin ekranınızda reklamının </a:t>
            </a:r>
            <a:r>
              <a:rPr lang="tr-TR" dirty="0" smtClean="0"/>
              <a:t>ya</a:t>
            </a:r>
            <a:r>
              <a:rPr lang="tr-TR" dirty="0"/>
              <a:t>pıldığını görebiliyorsunuz.</a:t>
            </a:r>
          </a:p>
        </p:txBody>
      </p:sp>
    </p:spTree>
    <p:extLst>
      <p:ext uri="{BB962C8B-B14F-4D97-AF65-F5344CB8AC3E}">
        <p14:creationId xmlns:p14="http://schemas.microsoft.com/office/powerpoint/2010/main" val="23611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3850" y="2568387"/>
            <a:ext cx="7483973" cy="2796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chemeClr val="tx1"/>
                </a:solidFill>
              </a:rPr>
              <a:t>TEŞEKKÜRLER…</a:t>
            </a:r>
          </a:p>
          <a:p>
            <a:pPr marL="0" indent="0">
              <a:buNone/>
            </a:pPr>
            <a:endParaRPr lang="tr-TR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40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tr-TR" sz="1600" dirty="0" smtClean="0">
                <a:solidFill>
                  <a:schemeClr val="tx1"/>
                </a:solidFill>
              </a:rPr>
              <a:t>Beşir DAĞHAN</a:t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>Bilişim Teknolojileri Öğretmeni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494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Wingdings 3</vt:lpstr>
      <vt:lpstr>Duman</vt:lpstr>
      <vt:lpstr>1. ÜNİTE   İNTERNET VE WEB SERVİSLERİ</vt:lpstr>
      <vt:lpstr>İnternet ve Web Servisleri</vt:lpstr>
      <vt:lpstr>Web Tarayıcıları</vt:lpstr>
      <vt:lpstr>Web Tarayıcıları</vt:lpstr>
      <vt:lpstr>Web Tarayıcıları</vt:lpstr>
      <vt:lpstr>Web Teknolojileri</vt:lpstr>
      <vt:lpstr>Web Teknolojileri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ÜNİTE   İNTERNET VE WEB SERVİSLERİ</dc:title>
  <dc:creator>Windows Kullanıcısı</dc:creator>
  <cp:lastModifiedBy>Windows Kullanıcısı</cp:lastModifiedBy>
  <cp:revision>22</cp:revision>
  <dcterms:created xsi:type="dcterms:W3CDTF">2020-10-24T13:52:31Z</dcterms:created>
  <dcterms:modified xsi:type="dcterms:W3CDTF">2020-10-24T14:28:42Z</dcterms:modified>
</cp:coreProperties>
</file>